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Oswald"/>
      <p:regular r:id="rId22"/>
      <p:bold r:id="rId23"/>
    </p:embeddedFont>
    <p:embeddedFont>
      <p:font typeface="Roboto Slab" panose="020B0604020202020204" charset="0"/>
      <p:regular r:id="rId24"/>
      <p:bold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yofchicago.org/city/en/depts/cdph/supp_info/infectious/west_nile_virus_surveillancereports2011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 NILE VIRUS</a:t>
            </a: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Ravi Mehta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0" y="1028425"/>
            <a:ext cx="4794600" cy="32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1132350" y="1049075"/>
            <a:ext cx="3284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Presence of West Nile by Year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450" y="972875"/>
            <a:ext cx="41529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title" idx="4294967295"/>
          </p:nvPr>
        </p:nvSpPr>
        <p:spPr>
          <a:xfrm>
            <a:off x="2314200" y="251175"/>
            <a:ext cx="4515600" cy="5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Spray Deployment and WNV Detection 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699750" y="93000"/>
            <a:ext cx="17445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swald"/>
                <a:ea typeface="Oswald"/>
                <a:cs typeface="Oswald"/>
                <a:sym typeface="Oswald"/>
              </a:rPr>
              <a:t>Weather Data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0" y="473100"/>
            <a:ext cx="4481451" cy="247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438" y="473100"/>
            <a:ext cx="4481451" cy="23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00" y="2756159"/>
            <a:ext cx="4481450" cy="2290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6">
            <a:alphaModFix/>
          </a:blip>
          <a:srcRect t="3278"/>
          <a:stretch/>
        </p:blipFill>
        <p:spPr>
          <a:xfrm>
            <a:off x="4529550" y="2796100"/>
            <a:ext cx="4519225" cy="22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Initial Data Cleaning and Analysis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Complex data sets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Multiple data entries for same data point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Imputing missing values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Two sets of weather data</a:t>
            </a:r>
            <a:endParaRPr>
              <a:solidFill>
                <a:srgbClr val="EFEFEF"/>
              </a:solidFill>
            </a:endParaRPr>
          </a:p>
          <a:p>
            <a:pPr marL="914400" lvl="1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" sz="1800">
                <a:solidFill>
                  <a:srgbClr val="EFEFEF"/>
                </a:solidFill>
              </a:rPr>
              <a:t>Used distance metric to determine which weather station to use</a:t>
            </a:r>
            <a:endParaRPr sz="1800"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Numerous repetitive metrics</a:t>
            </a:r>
            <a:endParaRPr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60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Interpreting Dummy variables for weather phenomena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875" y="214875"/>
            <a:ext cx="3004550" cy="21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map</a:t>
            </a:r>
            <a:endParaRPr/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800" y="349225"/>
            <a:ext cx="5245500" cy="46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00" y="379750"/>
            <a:ext cx="4427125" cy="45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725" y="379750"/>
            <a:ext cx="4427124" cy="44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1613000" y="86475"/>
            <a:ext cx="49065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of Trap and Heat Map of Positive West Nile cases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Impacts on Mosquito Activity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13" y="1304925"/>
            <a:ext cx="68103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426950" y="458025"/>
            <a:ext cx="62901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Random Forest Trained on Balanced Classes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4172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5594125" y="1428750"/>
            <a:ext cx="3294300" cy="3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Balancing Classes and training a Model is a tricky thing!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We had to split the data into a train set and a holdout set. 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On the train set out we balanced the minority WnPresent class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We then fit our model on this data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And we made predictions on the holdout set which was not balanced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825" y="3009072"/>
            <a:ext cx="1001150" cy="9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3544525" y="3368850"/>
            <a:ext cx="6543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True</a:t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4376475" y="2658225"/>
            <a:ext cx="8235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5600" cy="3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Initially largely overfit</a:t>
            </a:r>
            <a:endParaRPr sz="16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Significant regularization necessary</a:t>
            </a:r>
            <a:endParaRPr sz="1600">
              <a:solidFill>
                <a:srgbClr val="FFFFF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Dropout: 0.5</a:t>
            </a:r>
            <a:endParaRPr>
              <a:solidFill>
                <a:srgbClr val="FFFFF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L2 regularization: alpha=0.01</a:t>
            </a:r>
            <a:endParaRPr>
              <a:solidFill>
                <a:srgbClr val="FFFFFF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Large batch size: 256</a:t>
            </a:r>
            <a:endParaRPr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Neurons: 20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Optimizer: Adam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Learning Rate: 0.01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Epochs: 50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Loss function: Binary cross-entropy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975" y="1357076"/>
            <a:ext cx="4572324" cy="22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5514300" y="1088500"/>
            <a:ext cx="6339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6850900" y="1084050"/>
            <a:ext cx="6339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7881000" y="1668425"/>
            <a:ext cx="9513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265750" y="1238275"/>
            <a:ext cx="46356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Decent AUC ROC score</a:t>
            </a:r>
            <a:endParaRPr>
              <a:solidFill>
                <a:srgbClr val="FFFFFF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Outperformed Random Forest Model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146" y="2764800"/>
            <a:ext cx="3149503" cy="22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25" y="1940875"/>
            <a:ext cx="3986650" cy="28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888" y="340330"/>
            <a:ext cx="3102025" cy="2255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Next Steps</a:t>
            </a: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Get more data</a:t>
            </a:r>
            <a:endParaRPr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Investigate false positives</a:t>
            </a:r>
            <a:endParaRPr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Simpler approach - predict number of mosquitos</a:t>
            </a:r>
            <a:endParaRPr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Examine micro-climates is possible</a:t>
            </a:r>
            <a:endParaRPr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Optimize for sensitivity</a:t>
            </a:r>
            <a:endParaRPr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Cost to deploy anti-mosquito spray - cost/benefit analysis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Effectiveness</a:t>
            </a:r>
            <a:endParaRPr>
              <a:solidFill>
                <a:srgbClr val="FFFFFF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Side effects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Goal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87900" y="1367299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this project is to predict where West Nile Virus will show up so we can efficiently and cost-effectively deploy pesticides to combat further spread of the disease.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25" y="2434650"/>
            <a:ext cx="8212176" cy="26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993200" y="716825"/>
            <a:ext cx="3839100" cy="3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West nile virus was first introduced in the US in the summer of 1999, and spread rapidly until 2002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mainly carried by mosquitoes(vector) whose main predator and primary source of blood is birds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681500" cy="31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474725" y="4643325"/>
            <a:ext cx="4287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http://www.columbia.edu/itc/cerc/danoff-burg/invasion_bio/inv_spp_summ/WestNile.html#Picture%209</a:t>
            </a:r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 Nile Virus in Chicago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per the City of Chicago:</a:t>
            </a:r>
            <a:endParaRPr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“The best way to to prevent WNV disease or any other mosquito-borne illness is to reduce the number of mosquitoes around your home and to take personal precautions to avoid mosquito bites.”</a:t>
            </a:r>
            <a:endParaRPr sz="1800"/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These precautions are listed as</a:t>
            </a:r>
            <a:endParaRPr sz="1800"/>
          </a:p>
          <a:p>
            <a: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Avoid being outdoors between dusk and dawn</a:t>
            </a:r>
            <a:endParaRPr sz="1800"/>
          </a:p>
          <a:p>
            <a: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Eliminate all sources of standing water that can support mosquito breeding, including water in bird baths, ponds, flower pots, wading pools, old tires and any other receptacles.  ..”</a:t>
            </a:r>
            <a:endParaRPr sz="1800"/>
          </a:p>
          <a:p>
            <a:pPr marL="13716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359550" y="4677975"/>
            <a:ext cx="85206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uFill>
                  <a:noFill/>
                </a:uFill>
                <a:hlinkClick r:id="rId3"/>
              </a:rPr>
              <a:t>https://www.cityofchicago.org/city/en/depts/cdph/supp_info/infectious/west_nile_virus_surveillancereports2011.html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 Nile Virus in Chicago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648900" cy="31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of the blood of two dead crows signaled the emergence in Illinois in September of 2001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 were 884 cases and 67 deaths by the end of 2002</a:t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261850" y="4548525"/>
            <a:ext cx="342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http://www.dph.illinois.gov/topics-services/diseases-and-conditions/west-nile-virus</a:t>
            </a:r>
            <a:endParaRPr sz="60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150" y="0"/>
            <a:ext cx="16641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383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in Chicago are we looking for?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5400"/>
            <a:ext cx="8256325" cy="32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Culprit: Mosquitoes</a:t>
            </a: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272525" y="1017725"/>
            <a:ext cx="498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Species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Culex Pipiens/Restuans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Culex Pipiens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Culex Restuans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Culex Territans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Culex Salinarius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Culex Tarsalis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Culex Erraticus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00" y="1329650"/>
            <a:ext cx="2318600" cy="173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59900" y="2990125"/>
            <a:ext cx="20664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https://research.pasteur.fr/en/culex-pipiens-2-jpg/</a:t>
            </a:r>
            <a:endParaRPr sz="600"/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3049" y="2857899"/>
            <a:ext cx="2619250" cy="1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662200" y="1329650"/>
            <a:ext cx="178800" cy="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sp>
        <p:nvSpPr>
          <p:cNvPr id="111" name="Shape 111"/>
          <p:cNvSpPr txBox="1"/>
          <p:nvPr/>
        </p:nvSpPr>
        <p:spPr>
          <a:xfrm>
            <a:off x="8524500" y="2857900"/>
            <a:ext cx="30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</a:t>
            </a:r>
            <a:endParaRPr sz="1800"/>
          </a:p>
        </p:txBody>
      </p:sp>
      <p:sp>
        <p:nvSpPr>
          <p:cNvPr id="112" name="Shape 112"/>
          <p:cNvSpPr txBox="1"/>
          <p:nvPr/>
        </p:nvSpPr>
        <p:spPr>
          <a:xfrm>
            <a:off x="7382400" y="4374325"/>
            <a:ext cx="15261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https://bugguide.net/node/view/417886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2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9150"/>
            <a:ext cx="9144000" cy="45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1890775" y="109525"/>
            <a:ext cx="56994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West Nile Virus Distribution by Species Trapped</a:t>
            </a:r>
            <a:endParaRPr sz="2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On-screen Show (16:9)</PresentationFormat>
  <Paragraphs>90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Oswald</vt:lpstr>
      <vt:lpstr>Roboto Slab</vt:lpstr>
      <vt:lpstr>Roboto</vt:lpstr>
      <vt:lpstr>Marina</vt:lpstr>
      <vt:lpstr>WEST NILE VIRUS</vt:lpstr>
      <vt:lpstr>Goal</vt:lpstr>
      <vt:lpstr>Background</vt:lpstr>
      <vt:lpstr>West Nile Virus in Chicago</vt:lpstr>
      <vt:lpstr>West Nile Virus in Chicago</vt:lpstr>
      <vt:lpstr>What in Chicago are we looking for?</vt:lpstr>
      <vt:lpstr>Main Culprit: Mosquitoes</vt:lpstr>
      <vt:lpstr>PowerPoint Presentation</vt:lpstr>
      <vt:lpstr>PowerPoint Presentation</vt:lpstr>
      <vt:lpstr>Spray Deployment and WNV Detection </vt:lpstr>
      <vt:lpstr>Weather Data</vt:lpstr>
      <vt:lpstr>Initial Data Cleaning and Analysis</vt:lpstr>
      <vt:lpstr>Correlation map</vt:lpstr>
      <vt:lpstr>PowerPoint Presentation</vt:lpstr>
      <vt:lpstr> Impacts on Mosquito Activity</vt:lpstr>
      <vt:lpstr>Random Forest Trained on Balanced Classes</vt:lpstr>
      <vt:lpstr>Neural Network</vt:lpstr>
      <vt:lpstr>Neural Network</vt:lpstr>
      <vt:lpstr>Conclusions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 NILE VIRUS</dc:title>
  <cp:lastModifiedBy>Ravi Mehta</cp:lastModifiedBy>
  <cp:revision>1</cp:revision>
  <dcterms:modified xsi:type="dcterms:W3CDTF">2018-04-16T18:55:33Z</dcterms:modified>
</cp:coreProperties>
</file>